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2"/>
  </p:notesMasterIdLst>
  <p:sldIdLst>
    <p:sldId id="267" r:id="rId5"/>
    <p:sldId id="271" r:id="rId6"/>
    <p:sldId id="272" r:id="rId7"/>
    <p:sldId id="273" r:id="rId8"/>
    <p:sldId id="274" r:id="rId9"/>
    <p:sldId id="275" r:id="rId10"/>
    <p:sldId id="27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4832670-0132-C469-DDF2-3D7A60F3A8B4}" name="Martin Goldberg (GOV)" initials="MG(" userId="S::msgoldb@uwe.nsa.gov::4a81b40e-b251-43ac-993c-ae778be11cc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E259D7-6A6B-4D4B-8FCB-D1FE1EFC1FB8}" v="4" dt="2023-10-29T20:50:52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2" autoAdjust="0"/>
    <p:restoredTop sz="94660"/>
  </p:normalViewPr>
  <p:slideViewPr>
    <p:cSldViewPr snapToGrid="0">
      <p:cViewPr varScale="1">
        <p:scale>
          <a:sx n="94" d="100"/>
          <a:sy n="94" d="100"/>
        </p:scale>
        <p:origin x="52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7366F-04C9-4749-9C33-B7087F150353}" type="datetimeFigureOut">
              <a:rPr lang="en-US" smtClean="0"/>
              <a:t>10/29/2023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8A243-1C5B-4034-8808-B4974E2002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371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CD7266-4015-40F0-9480-C2339806472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706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24" y="-6091"/>
            <a:ext cx="12213649" cy="6870178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3818731" y="9960"/>
            <a:ext cx="4554538" cy="2154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en-US" sz="800" kern="1200" cap="all" baseline="0" dirty="0">
                <a:solidFill>
                  <a:schemeClr val="accent3">
                    <a:alpha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Classification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3818731" y="6633993"/>
            <a:ext cx="4554538" cy="2154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en-US" sz="800" kern="1200" cap="all" baseline="0" dirty="0">
                <a:solidFill>
                  <a:schemeClr val="accent3">
                    <a:alpha val="50000"/>
                  </a:schemeClr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Classification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1453666" y="2445036"/>
            <a:ext cx="8185348" cy="1348158"/>
          </a:xfrm>
          <a:prstGeom prst="rect">
            <a:avLst/>
          </a:prstGeom>
        </p:spPr>
        <p:txBody>
          <a:bodyPr lIns="91440" tIns="0" rIns="0" bIns="0" anchor="b"/>
          <a:lstStyle>
            <a:lvl1pPr marL="0" indent="0" algn="l">
              <a:lnSpc>
                <a:spcPts val="5000"/>
              </a:lnSpc>
              <a:spcBef>
                <a:spcPts val="0"/>
              </a:spcBef>
              <a:buNone/>
              <a:defRPr sz="5000" b="1" cap="none" baseline="0">
                <a:gradFill flip="none" rotWithShape="1">
                  <a:gsLst>
                    <a:gs pos="0">
                      <a:schemeClr val="tx2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tx2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tx2">
                        <a:lumMod val="75000"/>
                        <a:shade val="100000"/>
                        <a:satMod val="115000"/>
                      </a:schemeClr>
                    </a:gs>
                  </a:gsLst>
                  <a:lin ang="108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Briefing Title</a:t>
            </a:r>
          </a:p>
          <a:p>
            <a:pPr lvl="0"/>
            <a:r>
              <a:rPr lang="en-US" dirty="0"/>
              <a:t>Goes Here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453666" y="3805960"/>
            <a:ext cx="8185348" cy="346653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cap="all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Briefer name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453666" y="4131988"/>
            <a:ext cx="8185348" cy="346653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0" cap="all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453666" y="5749066"/>
            <a:ext cx="8185348" cy="212486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ts val="1400"/>
              </a:lnSpc>
              <a:spcBef>
                <a:spcPts val="0"/>
              </a:spcBef>
              <a:buNone/>
              <a:defRPr sz="1400" b="0" cap="all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Classification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1452142" y="5495632"/>
            <a:ext cx="8186871" cy="271869"/>
          </a:xfrm>
          <a:prstGeom prst="rect">
            <a:avLst/>
          </a:prstGeom>
        </p:spPr>
        <p:txBody>
          <a:bodyPr anchor="ctr"/>
          <a:lstStyle>
            <a:lvl1pPr lvl="0" indent="0">
              <a:lnSpc>
                <a:spcPts val="14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dirty="0">
                <a:solidFill>
                  <a:schemeClr val="accent3"/>
                </a:solidFill>
              </a:rPr>
              <a:t>The overall classification of this briefing is: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142" y="1927880"/>
            <a:ext cx="3119701" cy="27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12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3818731" y="9960"/>
            <a:ext cx="4554538" cy="2154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 cap="all" baseline="0">
                <a:solidFill>
                  <a:schemeClr val="accent3">
                    <a:alpha val="50000"/>
                  </a:schemeClr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Classification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3818731" y="6633993"/>
            <a:ext cx="4554538" cy="2154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 cap="all" baseline="0">
                <a:solidFill>
                  <a:schemeClr val="accent3">
                    <a:alpha val="50000"/>
                  </a:schemeClr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Classification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4267" y="533098"/>
            <a:ext cx="8185348" cy="34665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2400" b="1" cap="none" baseline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Slide Title Here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94267" y="1412849"/>
            <a:ext cx="8185348" cy="34665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sz="1800" b="1" cap="none"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593421" y="1759502"/>
            <a:ext cx="10420630" cy="4249412"/>
          </a:xfrm>
          <a:prstGeom prst="rect">
            <a:avLst/>
          </a:prstGeom>
        </p:spPr>
        <p:txBody>
          <a:bodyPr/>
          <a:lstStyle>
            <a:lvl1pPr marL="228600" indent="-137160">
              <a:lnSpc>
                <a:spcPts val="1800"/>
              </a:lnSpc>
              <a:spcAft>
                <a:spcPts val="600"/>
              </a:spcAft>
              <a:buSzPct val="100000"/>
              <a:buFontTx/>
              <a:buBlip>
                <a:blip r:embed="rId2"/>
              </a:buBlip>
              <a:defRPr sz="16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137160">
              <a:lnSpc>
                <a:spcPts val="1800"/>
              </a:lnSpc>
              <a:spcAft>
                <a:spcPts val="600"/>
              </a:spcAft>
              <a:buFontTx/>
              <a:buBlip>
                <a:blip r:embed="rId2"/>
              </a:buBlip>
              <a:defRPr sz="16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137160">
              <a:lnSpc>
                <a:spcPts val="1800"/>
              </a:lnSpc>
              <a:spcAft>
                <a:spcPts val="600"/>
              </a:spcAft>
              <a:buFontTx/>
              <a:buBlip>
                <a:blip r:embed="rId2"/>
              </a:buBlip>
              <a:defRPr sz="16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137160">
              <a:lnSpc>
                <a:spcPts val="1800"/>
              </a:lnSpc>
              <a:spcAft>
                <a:spcPts val="600"/>
              </a:spcAft>
              <a:buFontTx/>
              <a:buBlip>
                <a:blip r:embed="rId2"/>
              </a:buBlip>
              <a:defRPr sz="16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137160">
              <a:lnSpc>
                <a:spcPts val="1800"/>
              </a:lnSpc>
              <a:spcAft>
                <a:spcPts val="600"/>
              </a:spcAft>
              <a:buFontTx/>
              <a:buBlip>
                <a:blip r:embed="rId2"/>
              </a:buBlip>
              <a:defRPr sz="16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452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3818731" y="9960"/>
            <a:ext cx="4554538" cy="2154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 cap="all" baseline="0">
                <a:solidFill>
                  <a:schemeClr val="accent3">
                    <a:alpha val="50000"/>
                  </a:schemeClr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Classification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3818731" y="6633993"/>
            <a:ext cx="4554538" cy="2154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 cap="all" baseline="0">
                <a:solidFill>
                  <a:schemeClr val="accent3">
                    <a:alpha val="50000"/>
                  </a:schemeClr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Classification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4267" y="533098"/>
            <a:ext cx="8185348" cy="34665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lang="en-US" sz="2400" b="1" kern="1200" cap="none" baseline="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Slide Title Here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94267" y="1412849"/>
            <a:ext cx="8185348" cy="34665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lang="en-US" sz="1800" b="1" kern="1200" cap="none" baseline="0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7691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3818731" y="9960"/>
            <a:ext cx="4554538" cy="2154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 cap="all" baseline="0">
                <a:solidFill>
                  <a:schemeClr val="accent3">
                    <a:alpha val="50000"/>
                  </a:schemeClr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Classification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3818731" y="6633993"/>
            <a:ext cx="4554538" cy="2154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 cap="all" baseline="0">
                <a:solidFill>
                  <a:schemeClr val="accent3">
                    <a:alpha val="50000"/>
                  </a:schemeClr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Classification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4267" y="533098"/>
            <a:ext cx="8185348" cy="34665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lang="en-US" sz="2400" b="1" kern="1200" cap="none" baseline="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Slide Title Here</a:t>
            </a:r>
          </a:p>
        </p:txBody>
      </p:sp>
    </p:spTree>
    <p:extLst>
      <p:ext uri="{BB962C8B-B14F-4D97-AF65-F5344CB8AC3E}">
        <p14:creationId xmlns:p14="http://schemas.microsoft.com/office/powerpoint/2010/main" val="403445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3818731" y="9960"/>
            <a:ext cx="4554538" cy="2154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 cap="all" baseline="0">
                <a:solidFill>
                  <a:schemeClr val="accent3">
                    <a:alpha val="50000"/>
                  </a:schemeClr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Classification</a:t>
            </a:r>
          </a:p>
        </p:txBody>
      </p:sp>
      <p:sp>
        <p:nvSpPr>
          <p:cNvPr id="4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3818731" y="6633993"/>
            <a:ext cx="4554538" cy="2154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" cap="all" baseline="0">
                <a:solidFill>
                  <a:schemeClr val="accent3">
                    <a:alpha val="50000"/>
                  </a:schemeClr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Classification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94267" y="533098"/>
            <a:ext cx="8185348" cy="34665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ts val="2400"/>
              </a:lnSpc>
              <a:spcBef>
                <a:spcPts val="0"/>
              </a:spcBef>
              <a:buNone/>
              <a:defRPr lang="en-US" sz="2400" b="1" kern="1200" cap="none" baseline="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000">
                <a:solidFill>
                  <a:schemeClr val="bg1">
                    <a:alpha val="50000"/>
                  </a:schemeClr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Slide Title Here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593421" y="1759502"/>
            <a:ext cx="10420630" cy="4249412"/>
          </a:xfrm>
          <a:prstGeom prst="rect">
            <a:avLst/>
          </a:prstGeom>
        </p:spPr>
        <p:txBody>
          <a:bodyPr/>
          <a:lstStyle>
            <a:lvl1pPr marL="228600" indent="-137160">
              <a:lnSpc>
                <a:spcPts val="1800"/>
              </a:lnSpc>
              <a:spcAft>
                <a:spcPts val="600"/>
              </a:spcAft>
              <a:buSzPct val="100000"/>
              <a:buFontTx/>
              <a:buBlip>
                <a:blip r:embed="rId2"/>
              </a:buBlip>
              <a:defRPr sz="16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137160">
              <a:lnSpc>
                <a:spcPts val="1800"/>
              </a:lnSpc>
              <a:spcAft>
                <a:spcPts val="600"/>
              </a:spcAft>
              <a:buFontTx/>
              <a:buBlip>
                <a:blip r:embed="rId2"/>
              </a:buBlip>
              <a:defRPr sz="16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137160">
              <a:lnSpc>
                <a:spcPts val="1800"/>
              </a:lnSpc>
              <a:spcAft>
                <a:spcPts val="600"/>
              </a:spcAft>
              <a:buFontTx/>
              <a:buBlip>
                <a:blip r:embed="rId2"/>
              </a:buBlip>
              <a:defRPr sz="16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137160">
              <a:lnSpc>
                <a:spcPts val="1800"/>
              </a:lnSpc>
              <a:spcAft>
                <a:spcPts val="600"/>
              </a:spcAft>
              <a:buFontTx/>
              <a:buBlip>
                <a:blip r:embed="rId2"/>
              </a:buBlip>
              <a:defRPr sz="16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137160">
              <a:lnSpc>
                <a:spcPts val="1800"/>
              </a:lnSpc>
              <a:spcAft>
                <a:spcPts val="600"/>
              </a:spcAft>
              <a:buFontTx/>
              <a:buBlip>
                <a:blip r:embed="rId2"/>
              </a:buBlip>
              <a:defRPr sz="160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958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95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24" y="-6091"/>
            <a:ext cx="12213649" cy="6870177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9240520" y="642399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3BADBD49-96AD-474E-A90E-12D2860464C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519" y="155633"/>
            <a:ext cx="1890201" cy="16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69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2400" b="1" kern="1200" cap="none" baseline="0" dirty="0">
          <a:solidFill>
            <a:schemeClr val="tx2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0" indent="-137160" algn="l" defTabSz="914400" rtl="0" eaLnBrk="1" latinLnBrk="0" hangingPunct="1">
        <a:lnSpc>
          <a:spcPts val="1800"/>
        </a:lnSpc>
        <a:spcBef>
          <a:spcPts val="1000"/>
        </a:spcBef>
        <a:spcAft>
          <a:spcPts val="600"/>
        </a:spcAft>
        <a:buFontTx/>
        <a:buBlip>
          <a:blip r:embed="rId10"/>
        </a:buBlip>
        <a:defRPr lang="en-US" sz="1600" kern="1200" dirty="0" smtClean="0">
          <a:solidFill>
            <a:schemeClr val="accent3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137160" algn="l" defTabSz="914400" rtl="0" eaLnBrk="1" latinLnBrk="0" hangingPunct="1">
        <a:lnSpc>
          <a:spcPts val="1800"/>
        </a:lnSpc>
        <a:spcBef>
          <a:spcPts val="500"/>
        </a:spcBef>
        <a:spcAft>
          <a:spcPts val="600"/>
        </a:spcAft>
        <a:buFontTx/>
        <a:buBlip>
          <a:blip r:embed="rId10"/>
        </a:buBlip>
        <a:defRPr lang="en-US" sz="1600" kern="1200" dirty="0" smtClean="0">
          <a:solidFill>
            <a:schemeClr val="accent3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-137160" algn="l" defTabSz="914400" rtl="0" eaLnBrk="1" latinLnBrk="0" hangingPunct="1">
        <a:lnSpc>
          <a:spcPts val="1800"/>
        </a:lnSpc>
        <a:spcBef>
          <a:spcPts val="500"/>
        </a:spcBef>
        <a:spcAft>
          <a:spcPts val="600"/>
        </a:spcAft>
        <a:buFontTx/>
        <a:buBlip>
          <a:blip r:embed="rId10"/>
        </a:buBlip>
        <a:defRPr lang="en-US" sz="1600" kern="1200" dirty="0" smtClean="0">
          <a:solidFill>
            <a:schemeClr val="accent3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-137160" algn="l" defTabSz="914400" rtl="0" eaLnBrk="1" latinLnBrk="0" hangingPunct="1">
        <a:lnSpc>
          <a:spcPts val="1800"/>
        </a:lnSpc>
        <a:spcBef>
          <a:spcPts val="500"/>
        </a:spcBef>
        <a:spcAft>
          <a:spcPts val="600"/>
        </a:spcAft>
        <a:buFontTx/>
        <a:buBlip>
          <a:blip r:embed="rId10"/>
        </a:buBlip>
        <a:defRPr lang="en-US" sz="1600" kern="1200" dirty="0" smtClean="0">
          <a:solidFill>
            <a:schemeClr val="accent3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-137160" algn="l" defTabSz="914400" rtl="0" eaLnBrk="1" latinLnBrk="0" hangingPunct="1">
        <a:lnSpc>
          <a:spcPts val="1800"/>
        </a:lnSpc>
        <a:spcBef>
          <a:spcPts val="500"/>
        </a:spcBef>
        <a:spcAft>
          <a:spcPts val="600"/>
        </a:spcAft>
        <a:buFontTx/>
        <a:buBlip>
          <a:blip r:embed="rId10"/>
        </a:buBlip>
        <a:defRPr lang="en-US" sz="1600" kern="1200" dirty="0">
          <a:solidFill>
            <a:schemeClr val="accent3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nsa.gov/Press-Room/News-Highlights/Article/Article/3148990/nsa-releases-future-quantum-resistant-qr-algorithm-requirements-for-national-se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UNCLASSIFIED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UNCLASSIFIED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1005796" y="2406568"/>
            <a:ext cx="11764793" cy="1090208"/>
          </a:xfrm>
        </p:spPr>
        <p:txBody>
          <a:bodyPr/>
          <a:lstStyle/>
          <a:p>
            <a:r>
              <a:rPr lang="en-US" sz="6600" spc="-300" dirty="0">
                <a:gradFill flip="none" rotWithShape="1">
                  <a:gsLst>
                    <a:gs pos="0">
                      <a:schemeClr val="tx2">
                        <a:lumMod val="75000"/>
                        <a:shade val="30000"/>
                        <a:satMod val="115000"/>
                      </a:schemeClr>
                    </a:gs>
                    <a:gs pos="100000">
                      <a:schemeClr val="accent1"/>
                    </a:gs>
                  </a:gsLst>
                  <a:lin ang="15000000" scaled="0"/>
                  <a:tileRect/>
                </a:gradFill>
              </a:rPr>
              <a:t>5G PQC Planning &amp; Threats</a:t>
            </a:r>
            <a:endParaRPr lang="en-US" sz="6600" spc="-300" dirty="0">
              <a:gradFill flip="none" rotWithShape="1">
                <a:gsLst>
                  <a:gs pos="0">
                    <a:schemeClr val="tx2">
                      <a:lumMod val="75000"/>
                      <a:shade val="30000"/>
                      <a:satMod val="115000"/>
                    </a:schemeClr>
                  </a:gs>
                  <a:gs pos="100000">
                    <a:schemeClr val="accent1"/>
                  </a:gs>
                </a:gsLst>
                <a:lin ang="15000000" scaled="0"/>
                <a:tileRect/>
              </a:gradFill>
              <a:latin typeface="Arial"/>
              <a:cs typeface="Arial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November, 2023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UNCLASSIFIED</a:t>
            </a:r>
          </a:p>
        </p:txBody>
      </p:sp>
    </p:spTree>
    <p:extLst>
      <p:ext uri="{BB962C8B-B14F-4D97-AF65-F5344CB8AC3E}">
        <p14:creationId xmlns:p14="http://schemas.microsoft.com/office/powerpoint/2010/main" val="377269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NSA’s Role in 5G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594268" y="1103234"/>
            <a:ext cx="11428400" cy="5412713"/>
          </a:xfrm>
        </p:spPr>
        <p:txBody>
          <a:bodyPr/>
          <a:lstStyle/>
          <a:p>
            <a:pPr marL="91440" indent="0">
              <a:lnSpc>
                <a:spcPct val="100000"/>
              </a:lnSpc>
              <a:buNone/>
            </a:pPr>
            <a:r>
              <a:rPr lang="en-US" sz="2000" b="1" dirty="0"/>
              <a:t>Cybersecurity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Defend U.S. National Security Systems (NSS)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Strive to promote cybersecurity education, research and career-building</a:t>
            </a:r>
          </a:p>
          <a:p>
            <a:pPr marL="91440" indent="0">
              <a:lnSpc>
                <a:spcPct val="100000"/>
              </a:lnSpc>
              <a:buNone/>
            </a:pPr>
            <a:r>
              <a:rPr lang="en-US" sz="2000" b="1" dirty="0"/>
              <a:t>Department of Defense Support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Ensure military communications and data remain secure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Provide wireless communications to our warfighters and uniformed members no matter where they are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Set common protocols and standards so that our military can securely share information with our allies</a:t>
            </a:r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5213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Begin Planning for PQC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594268" y="1103234"/>
            <a:ext cx="11428400" cy="522166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000" dirty="0"/>
              <a:t>Develop a quantum-readiness roadmap. 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Engaging vendors and cloud service providers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Conducting crypto inventories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Performing risk assessments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Buying Down Technical Debt: Spreading out the cost of Post Quantum Crypto (PQC) mitigations by starting sooner rather than the day after a quantum computer becomes realized.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Upgrading HW to support new algorithms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Updating SW for larger key sizes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New bandwidth requirements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PQC Threats Over Time.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Prices for new technologies always fall over time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Even the most complex exploits become easier to implement over time</a:t>
            </a:r>
          </a:p>
          <a:p>
            <a:pPr marL="91440" indent="0">
              <a:lnSpc>
                <a:spcPct val="100000"/>
              </a:lnSpc>
              <a:buNone/>
            </a:pPr>
            <a:endParaRPr lang="en-US" sz="1100" dirty="0"/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627B51-C1D8-018E-4CFA-BD9FC07FFACE}"/>
              </a:ext>
            </a:extLst>
          </p:cNvPr>
          <p:cNvSpPr txBox="1"/>
          <p:nvPr/>
        </p:nvSpPr>
        <p:spPr>
          <a:xfrm>
            <a:off x="94827" y="6324902"/>
            <a:ext cx="116704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C4B5B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https://www.nsa.gov/Press-Room/Press-Releases-Statements/Press-Release-View/Article/3498776/post-quantum-cryptography-cisa-nist-and-nsa-recommend-how-to-prepare-now/#:~:text=CISA%2C%20NIST%2C%20and%20NSA%20urge,understand%20cryptographic%20systems%20and%20assets.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63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PQC Threats in General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594268" y="1103234"/>
            <a:ext cx="11428400" cy="54127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000" dirty="0"/>
              <a:t>Once quantum computers become available, they will be able to break the public key crypto systems currently in use.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Shor’s Algorithm breaks RSA, Diffie-Hellman, and Diffie-Hellman (ECC).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Asymmetric cryptography relies on the difficulty of solving certain mathematical problems. Shor’s algorithm utilizes several quantum properties to make solving these problems more efficient. </a:t>
            </a:r>
          </a:p>
        </p:txBody>
      </p:sp>
    </p:spTree>
    <p:extLst>
      <p:ext uri="{BB962C8B-B14F-4D97-AF65-F5344CB8AC3E}">
        <p14:creationId xmlns:p14="http://schemas.microsoft.com/office/powerpoint/2010/main" val="115817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Impacts to Security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594268" y="1103234"/>
            <a:ext cx="11428400" cy="54127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000" dirty="0"/>
              <a:t>CIA (Confidentiality, Integrity, and Availability) Triad is a commonly known model that forms the basis for the development of security systems.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Loss of Data Integrity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Message tampering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Identity fraud/source misrepresentation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Loss of Data Confidentiality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Recovery of the secret key from an asymmetric exchange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Loss of Availability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Web services that rely on asymmetric cryptography, HTTPS, go offline until they are quantum cryptographically safe. </a:t>
            </a:r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0748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Examples of PQC Threats to 5G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594268" y="1103234"/>
            <a:ext cx="11428400" cy="54127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000" dirty="0"/>
              <a:t>Threat: Tracking a UE/Person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Vulnerability: The Subscription Concealed Identifier (SUCI) is vulnerable to Shor’s algorithm. The Subscription Permanent Identifier (SUPI) protection scheme is based on discrete logarithm and is quantum-vulnerable.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Threat: SIM Cloning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Vulnerability: The system for provisioning a remote </a:t>
            </a:r>
            <a:r>
              <a:rPr lang="en-US" sz="2000" dirty="0" err="1"/>
              <a:t>eSIM</a:t>
            </a:r>
            <a:r>
              <a:rPr lang="en-US" sz="2000" dirty="0"/>
              <a:t> utilizes HTTPS which is based on classical asymmetric cryptography and is therefore vulnerable to Shor’s algorithm.</a:t>
            </a:r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4780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NSA CNSA 2.0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594268" y="1103234"/>
            <a:ext cx="11304460" cy="54127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000" dirty="0"/>
              <a:t>Commercial National Security Algorithm (CNSA) 2.0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hlinkClick r:id="rId2"/>
              </a:rPr>
              <a:t>https://www.nsa.gov/Press-Room/News-Highlights/Article/Article/3148990/nsa-releases-future-quantum-resistant-qr-algorithm-requirements-for-national-se/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Requires: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CRYSTALS-</a:t>
            </a:r>
            <a:r>
              <a:rPr lang="en-US" sz="2000" dirty="0" err="1"/>
              <a:t>Kyber</a:t>
            </a:r>
            <a:r>
              <a:rPr lang="en-US" sz="2000" dirty="0"/>
              <a:t> for Key Management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CRYSTALS-</a:t>
            </a:r>
            <a:r>
              <a:rPr lang="en-US" sz="2000" dirty="0" err="1"/>
              <a:t>Dilithium</a:t>
            </a:r>
            <a:r>
              <a:rPr lang="en-US" sz="2000" dirty="0"/>
              <a:t> for Signing</a:t>
            </a:r>
          </a:p>
          <a:p>
            <a:pPr lvl="1">
              <a:lnSpc>
                <a:spcPct val="100000"/>
              </a:lnSpc>
            </a:pPr>
            <a:r>
              <a:rPr lang="en-US" sz="2000" dirty="0"/>
              <a:t>XMSS/LMS for Software/Firmware</a:t>
            </a:r>
            <a:br>
              <a:rPr lang="en-US" sz="2000" dirty="0"/>
            </a:br>
            <a:r>
              <a:rPr lang="en-US" sz="2000" dirty="0"/>
              <a:t>Signing</a:t>
            </a:r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BDF0897-995D-FB23-E7D4-9D901D645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490" y="2568152"/>
            <a:ext cx="5518249" cy="2762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25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Light Simple">
  <a:themeElements>
    <a:clrScheme name="CSD">
      <a:dk1>
        <a:srgbClr val="0095C8"/>
      </a:dk1>
      <a:lt1>
        <a:srgbClr val="FFFFFF"/>
      </a:lt1>
      <a:dk2>
        <a:srgbClr val="0067A0"/>
      </a:dk2>
      <a:lt2>
        <a:srgbClr val="BE3A34"/>
      </a:lt2>
      <a:accent1>
        <a:srgbClr val="A6192E"/>
      </a:accent1>
      <a:accent2>
        <a:srgbClr val="221C35"/>
      </a:accent2>
      <a:accent3>
        <a:srgbClr val="4C4B5B"/>
      </a:accent3>
      <a:accent4>
        <a:srgbClr val="C1C6C8"/>
      </a:accent4>
      <a:accent5>
        <a:srgbClr val="6CC24A"/>
      </a:accent5>
      <a:accent6>
        <a:srgbClr val="F0B323"/>
      </a:accent6>
      <a:hlink>
        <a:srgbClr val="4472C4"/>
      </a:hlink>
      <a:folHlink>
        <a:srgbClr val="954F72"/>
      </a:folHlink>
    </a:clrScheme>
    <a:fontScheme name="Custom 3">
      <a:majorFont>
        <a:latin typeface="Franklin Gothic Boo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8934484-b674-49de-8879-406f9abd87ef">
      <Terms xmlns="http://schemas.microsoft.com/office/infopath/2007/PartnerControls"/>
    </lcf76f155ced4ddcb4097134ff3c332f>
    <ReleaseDate xmlns="88934484-b674-49de-8879-406f9abd87ef" xsi:nil="true"/>
    <TaxCatchAll xmlns="3b778cb3-d552-40e9-ac20-0fd9c0b8e76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8B649F27F9F9469529B5D92AD2A5A9" ma:contentTypeVersion="13" ma:contentTypeDescription="Create a new document." ma:contentTypeScope="" ma:versionID="b23907ab5a596c1c67f683a3bae27ccc">
  <xsd:schema xmlns:xsd="http://www.w3.org/2001/XMLSchema" xmlns:xs="http://www.w3.org/2001/XMLSchema" xmlns:p="http://schemas.microsoft.com/office/2006/metadata/properties" xmlns:ns2="88934484-b674-49de-8879-406f9abd87ef" xmlns:ns3="3b778cb3-d552-40e9-ac20-0fd9c0b8e76d" targetNamespace="http://schemas.microsoft.com/office/2006/metadata/properties" ma:root="true" ma:fieldsID="abc6cd8ef5eb1458b8caa2e6cde74a44" ns2:_="" ns3:_="">
    <xsd:import namespace="88934484-b674-49de-8879-406f9abd87ef"/>
    <xsd:import namespace="3b778cb3-d552-40e9-ac20-0fd9c0b8e7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ReleaseDat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934484-b674-49de-8879-406f9abd87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e1345d0-f55a-4f1c-acbf-e986621f72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ReleaseDate" ma:index="18" nillable="true" ma:displayName="Release Date" ma:format="DateOnly" ma:internalName="ReleaseDate">
      <xsd:simpleType>
        <xsd:restriction base="dms:DateTim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778cb3-d552-40e9-ac20-0fd9c0b8e76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8c51f9fc-e0b1-4e1c-9b7a-dc22877516c6}" ma:internalName="TaxCatchAll" ma:showField="CatchAllData" ma:web="3b778cb3-d552-40e9-ac20-0fd9c0b8e7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2E0375-A197-47DB-8387-92767C8F7DCB}">
  <ds:schemaRefs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3b778cb3-d552-40e9-ac20-0fd9c0b8e76d"/>
    <ds:schemaRef ds:uri="http://schemas.microsoft.com/office/infopath/2007/PartnerControls"/>
    <ds:schemaRef ds:uri="88934484-b674-49de-8879-406f9abd87ef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377AC2A-3B68-4FD1-BA2A-D299E37AB45A}">
  <ds:schemaRefs>
    <ds:schemaRef ds:uri="3b778cb3-d552-40e9-ac20-0fd9c0b8e76d"/>
    <ds:schemaRef ds:uri="88934484-b674-49de-8879-406f9abd87e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C4642E3-04F2-4F19-99CC-9C2E87FE4E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11417</TotalTime>
  <Words>478</Words>
  <Application>Microsoft Office PowerPoint</Application>
  <PresentationFormat>Widescreen</PresentationFormat>
  <Paragraphs>52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Arial Narrow</vt:lpstr>
      <vt:lpstr>Calibri</vt:lpstr>
      <vt:lpstr>1_Light Simple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 Goldberg (GOV)</dc:creator>
  <cp:lastModifiedBy>Martin Goldberg (GOV)</cp:lastModifiedBy>
  <cp:revision>11</cp:revision>
  <dcterms:created xsi:type="dcterms:W3CDTF">2023-08-09T23:06:53Z</dcterms:created>
  <dcterms:modified xsi:type="dcterms:W3CDTF">2023-10-29T21:02:33Z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0x010100838B649F27F9F9469529B5D92AD2A5A9</vt:lpwstr>
  </property>
  <property fmtid="{D5CDD505-2E9C-101B-9397-08002B2CF9AE}" pid="3" name="MediaServiceImageTags">
    <vt:lpwstr/>
  </property>
</Properties>
</file>